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Source Code Pro"/>
      <p:regular r:id="rId19"/>
      <p:bold r:id="rId20"/>
      <p:italic r:id="rId21"/>
      <p:boldItalic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21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f9867aa9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f9867aa9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f9867aa9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9f9867aa9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f9867aa9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f9867aa9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0ffea97028a0eb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0ffea97028a0eb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0ffea97028a0eb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0ffea97028a0eb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0ffea97028a0eb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90ffea97028a0eb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0ffea97028a0eb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0ffea97028a0eb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0ffea97028a0eb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0ffea97028a0eb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0ffea97028a0eb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90ffea97028a0eb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0ffea97028a0eb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0ffea97028a0eb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0ffea97028a0eb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0ffea97028a0eb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f9867aa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f9867aa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User Observation Study Results</a:t>
            </a:r>
            <a:endParaRPr b="1" sz="48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Isabella Cortez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Hornof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443: User Interfaces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 November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 Depth - Speed (paper)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229000"/>
            <a:ext cx="85206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 of what participants typed for their notes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 paper system</a:t>
            </a:r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486725" y="1865250"/>
            <a:ext cx="454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2: </a:t>
            </a:r>
            <a:r>
              <a:rPr lang="en" sz="12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 on paper trial: 1 hour; total time: 2 hours</a:t>
            </a:r>
            <a:endParaRPr sz="1200" u="sng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5635175" y="1849975"/>
            <a:ext cx="335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4: </a:t>
            </a:r>
            <a:r>
              <a:rPr lang="en" sz="12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 on computer trial: 25 minutes; total time: 50 minutes</a:t>
            </a:r>
            <a:endParaRPr sz="1200" u="sng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6843" l="38921" r="23195" t="11974"/>
          <a:stretch/>
        </p:blipFill>
        <p:spPr>
          <a:xfrm>
            <a:off x="114525" y="2419350"/>
            <a:ext cx="2179714" cy="26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 rotWithShape="1">
          <a:blip r:embed="rId4">
            <a:alphaModFix/>
          </a:blip>
          <a:srcRect b="7198" l="39171" r="21213" t="11282"/>
          <a:stretch/>
        </p:blipFill>
        <p:spPr>
          <a:xfrm>
            <a:off x="6476758" y="2371062"/>
            <a:ext cx="2353416" cy="27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 rotWithShape="1">
          <a:blip r:embed="rId5">
            <a:alphaModFix/>
          </a:blip>
          <a:srcRect b="17377" l="36855" r="17700" t="15813"/>
          <a:stretch/>
        </p:blipFill>
        <p:spPr>
          <a:xfrm>
            <a:off x="2413413" y="2466700"/>
            <a:ext cx="2953574" cy="244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 Depth - Accuracy (computer)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240225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 of what participants wrote for the quiz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After the participants went through the computer system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7462" l="40124" r="22826" t="10616"/>
          <a:stretch/>
        </p:blipFill>
        <p:spPr>
          <a:xfrm>
            <a:off x="198825" y="1973725"/>
            <a:ext cx="2470675" cy="307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 rotWithShape="1">
          <a:blip r:embed="rId4">
            <a:alphaModFix/>
          </a:blip>
          <a:srcRect b="8835" l="37238" r="21084" t="11994"/>
          <a:stretch/>
        </p:blipFill>
        <p:spPr>
          <a:xfrm>
            <a:off x="6098231" y="1973725"/>
            <a:ext cx="2876170" cy="307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2697675" y="2684050"/>
            <a:ext cx="247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&lt; </a:t>
            </a:r>
            <a:r>
              <a:rPr b="1"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1: </a:t>
            </a:r>
            <a:r>
              <a:rPr lang="en" sz="12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quiz response</a:t>
            </a:r>
            <a:endParaRPr/>
          </a:p>
        </p:txBody>
      </p:sp>
      <p:sp>
        <p:nvSpPr>
          <p:cNvPr id="148" name="Google Shape;148;p23"/>
          <p:cNvSpPr txBox="1"/>
          <p:nvPr/>
        </p:nvSpPr>
        <p:spPr>
          <a:xfrm>
            <a:off x="3735950" y="3763675"/>
            <a:ext cx="230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3: </a:t>
            </a:r>
            <a:r>
              <a:rPr lang="en" sz="12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quiz response</a:t>
            </a: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&gt;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 Depth - Accuracy (paper)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1240225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 of what participants wrote for the quiz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After the participants went through the paper system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2926275" y="2684050"/>
            <a:ext cx="247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&lt; </a:t>
            </a:r>
            <a:r>
              <a:rPr b="1"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2: </a:t>
            </a:r>
            <a:r>
              <a:rPr lang="en" sz="12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quiz response</a:t>
            </a:r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3735950" y="3763675"/>
            <a:ext cx="230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4: </a:t>
            </a:r>
            <a:r>
              <a:rPr lang="en" sz="12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quiz response</a:t>
            </a: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&gt;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6308" l="34897" r="18046" t="10030"/>
          <a:stretch/>
        </p:blipFill>
        <p:spPr>
          <a:xfrm>
            <a:off x="132000" y="2185650"/>
            <a:ext cx="2805398" cy="280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 rotWithShape="1">
          <a:blip r:embed="rId4">
            <a:alphaModFix/>
          </a:blip>
          <a:srcRect b="7588" l="34422" r="19882" t="9657"/>
          <a:stretch/>
        </p:blipFill>
        <p:spPr>
          <a:xfrm>
            <a:off x="6041744" y="2041800"/>
            <a:ext cx="2895182" cy="294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468825"/>
            <a:ext cx="5260800" cy="3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Both systems are helpful or useful to people (not one or the other)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For someone who does not know what SQ3R is, it is easier to start with a computer system because that is a walk through both learning and applying SQ3R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The walk through makes it easier to learn and apply SQ3R both on a paper and computer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Even though it is easier to go through the system on the computer, doing SQ3R by hand makes it easier to remember information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Time is a factor  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b="11169" l="40025" r="22845" t="14264"/>
          <a:stretch/>
        </p:blipFill>
        <p:spPr>
          <a:xfrm>
            <a:off x="5618898" y="811600"/>
            <a:ext cx="3359400" cy="379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3402" y="214220"/>
            <a:ext cx="2756047" cy="105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 of My Study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the computer prototype going to be easier to learn and apply SQ3R than using paper to learn and apply SQ3R?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Reason for testing this question: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computer prototype could be easier for learning and applying SQ3R because it walks the user through the steps (hand-holding)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Using paper to learn and apply SQ3R to a reading could be easier for retaining information because often times, writing things down helps people remember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975" y="3595750"/>
            <a:ext cx="2332500" cy="13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50" y="3723450"/>
            <a:ext cx="1997175" cy="13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and Variations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468825"/>
            <a:ext cx="4454700" cy="3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used the computer system I created in Project 3, which had the Huckin and Olsen, Writing Paragraphs (chapter 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used a paper system which consisted of the SQ3R handout and a printed copy of chapter 1 section 1.1 of the biology textbook 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9870" l="10152" r="12345" t="12041"/>
          <a:stretch/>
        </p:blipFill>
        <p:spPr>
          <a:xfrm>
            <a:off x="5027250" y="95825"/>
            <a:ext cx="3978902" cy="225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b="24735" l="57604" r="34447" t="63364"/>
          <a:stretch/>
        </p:blipFill>
        <p:spPr>
          <a:xfrm>
            <a:off x="7399500" y="3005775"/>
            <a:ext cx="1606651" cy="13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5">
            <a:alphaModFix/>
          </a:blip>
          <a:srcRect b="8691" l="29572" r="31155" t="20179"/>
          <a:stretch/>
        </p:blipFill>
        <p:spPr>
          <a:xfrm>
            <a:off x="4820275" y="2441375"/>
            <a:ext cx="2409974" cy="24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354500"/>
            <a:ext cx="8520600" cy="3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-34170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750"/>
              <a:t>4 participants total; introduced myself and explained task</a:t>
            </a:r>
            <a:endParaRPr sz="3750"/>
          </a:p>
          <a:p>
            <a:pPr indent="-31607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900"/>
              <a:t>First 2 </a:t>
            </a:r>
            <a:r>
              <a:rPr lang="en" sz="2900"/>
              <a:t>participants</a:t>
            </a:r>
            <a:endParaRPr sz="2900"/>
          </a:p>
          <a:p>
            <a:pPr indent="-304006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500"/>
              <a:t>Did the paper system first, then </a:t>
            </a:r>
            <a:r>
              <a:rPr lang="en" sz="2500"/>
              <a:t>the</a:t>
            </a:r>
            <a:r>
              <a:rPr lang="en" sz="2500"/>
              <a:t> computer system</a:t>
            </a:r>
            <a:endParaRPr sz="2500"/>
          </a:p>
          <a:p>
            <a:pPr indent="-31607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900"/>
              <a:t>Last 2 </a:t>
            </a:r>
            <a:r>
              <a:rPr lang="en" sz="2900"/>
              <a:t>participants</a:t>
            </a:r>
            <a:r>
              <a:rPr lang="en" sz="2900"/>
              <a:t> </a:t>
            </a:r>
            <a:endParaRPr sz="2900"/>
          </a:p>
          <a:p>
            <a:pPr indent="-304006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500"/>
              <a:t>Did the computer system first, then the paper system</a:t>
            </a:r>
            <a:endParaRPr sz="2500"/>
          </a:p>
          <a:p>
            <a:pPr indent="-34170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750"/>
              <a:t>After each system, there was a 2 question quiz to see what participants learned from the two systems</a:t>
            </a:r>
            <a:endParaRPr sz="3750"/>
          </a:p>
          <a:p>
            <a:pPr indent="-34170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3750"/>
              <a:t>Debriefing</a:t>
            </a:r>
            <a:endParaRPr sz="3750"/>
          </a:p>
          <a:p>
            <a:pPr indent="-31607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900"/>
              <a:t>First two participants</a:t>
            </a:r>
            <a:endParaRPr sz="2900"/>
          </a:p>
          <a:p>
            <a:pPr indent="-304006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500"/>
              <a:t>I asked what they thought in general</a:t>
            </a:r>
            <a:endParaRPr sz="2500"/>
          </a:p>
          <a:p>
            <a:pPr indent="-291941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100"/>
              <a:t>Both of them self reported that the computer was easier to complete the task being asked because it walked them through the steps</a:t>
            </a:r>
            <a:endParaRPr sz="2100"/>
          </a:p>
          <a:p>
            <a:pPr indent="-31607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900"/>
              <a:t>Last two participants</a:t>
            </a:r>
            <a:endParaRPr sz="2900"/>
          </a:p>
          <a:p>
            <a:pPr indent="-304006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500"/>
              <a:t>I asked what they thought in general</a:t>
            </a:r>
            <a:endParaRPr sz="2500"/>
          </a:p>
          <a:p>
            <a:pPr indent="-304006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500"/>
              <a:t>I asked whether it was more helpful to use the computer or to handwrite since they started off with the computer (and therefore had the walkthrough first)</a:t>
            </a:r>
            <a:endParaRPr sz="2500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27777" l="12360" r="12502" t="9605"/>
          <a:stretch/>
        </p:blipFill>
        <p:spPr>
          <a:xfrm>
            <a:off x="6589950" y="48650"/>
            <a:ext cx="2498375" cy="135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My Question In My Study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316425"/>
            <a:ext cx="4912800" cy="3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test my question, I gave my users a quiz after each section to test what they understood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had a quiz for both the computer system and the paper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observed how much time it took for my users to complete each task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observed the quality of notes on paper vs the computer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9387" l="10533" r="12466" t="10918"/>
          <a:stretch/>
        </p:blipFill>
        <p:spPr>
          <a:xfrm>
            <a:off x="5284300" y="155800"/>
            <a:ext cx="3700402" cy="215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4">
            <a:alphaModFix/>
          </a:blip>
          <a:srcRect b="4370" l="40828" r="24685" t="12226"/>
          <a:stretch/>
        </p:blipFill>
        <p:spPr>
          <a:xfrm>
            <a:off x="5224500" y="2360215"/>
            <a:ext cx="1913827" cy="260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5">
            <a:alphaModFix/>
          </a:blip>
          <a:srcRect b="7121" l="40666" r="25436" t="8596"/>
          <a:stretch/>
        </p:blipFill>
        <p:spPr>
          <a:xfrm>
            <a:off x="7138325" y="2462225"/>
            <a:ext cx="1769602" cy="24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105575"/>
            <a:ext cx="8520600" cy="10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for the Computer System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(the quiz)</a:t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235500" y="1518050"/>
            <a:ext cx="4336500" cy="3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What is SQ3R used for?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AutoNum type="alphaLcPeriod"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Reason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for including this question: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AutoNum type="romanLcPeriod"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It was on the first page of the system and I </a:t>
            </a: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wanted to see how much my participants learned from the title slide of the system</a:t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List 5 facts about writing paragraphs that you learned from the reading: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AutoNum type="alphaLcPeriod"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Reason for this question: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AutoNum type="romanLcPeriod"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 wanted to see how much users understood the writing paragraphs reading</a:t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9235" l="8633" r="12663" t="7859"/>
          <a:stretch/>
        </p:blipFill>
        <p:spPr>
          <a:xfrm>
            <a:off x="4695800" y="1768025"/>
            <a:ext cx="4336502" cy="2569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161725"/>
            <a:ext cx="8520600" cy="94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for the Paper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(the quiz)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288525" y="1441850"/>
            <a:ext cx="4641300" cy="3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What does SQ3R stand for?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AutoNum type="alphaLcPeriod"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Reason for including this question: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AutoNum type="romanLcPeriod"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 wanted to see how much my participants paid attention to what SQ3R stands for, which was on the handout</a:t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AutoNum type="arabicPeriod"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List 5 facts about biology that you learned from the reading: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AutoNum type="alphaLcPeriod"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Reason for including this question: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AutoNum type="romanLcPeriod"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 wanted to see how much users understood chapter 1, section 1.1 of the biology textbook reading</a:t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7345" l="30448" r="34447" t="14007"/>
          <a:stretch/>
        </p:blipFill>
        <p:spPr>
          <a:xfrm>
            <a:off x="5325149" y="372500"/>
            <a:ext cx="3569424" cy="44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468825"/>
            <a:ext cx="8520600" cy="3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4170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850"/>
              <a:t>Speed</a:t>
            </a:r>
            <a:endParaRPr sz="2850"/>
          </a:p>
          <a:p>
            <a:pPr indent="-31591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200"/>
              <a:t>The first two participants in my study took an hour to do each task, therefore 4 hours total</a:t>
            </a:r>
            <a:endParaRPr sz="2200"/>
          </a:p>
          <a:p>
            <a:pPr indent="-31591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200"/>
              <a:t>The last two participants in my study took about 20 minutes to do each task, therefore about 40 minutes total</a:t>
            </a:r>
            <a:endParaRPr sz="2200"/>
          </a:p>
          <a:p>
            <a:pPr indent="-34170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850"/>
              <a:t>Accuracy</a:t>
            </a:r>
            <a:endParaRPr sz="2850"/>
          </a:p>
          <a:p>
            <a:pPr indent="-31591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200"/>
              <a:t>The first two participants who took longer, were more accurate with their answers (understanding of SQ3R and understanding of the readings) </a:t>
            </a:r>
            <a:endParaRPr sz="2200"/>
          </a:p>
          <a:p>
            <a:pPr indent="-31591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200"/>
              <a:t>The last two participants who took less time on each task, were less </a:t>
            </a:r>
            <a:r>
              <a:rPr lang="en" sz="2200"/>
              <a:t>accurate with their answers (understanding of SQ3R and understanding of the readings) </a:t>
            </a:r>
            <a:r>
              <a:rPr lang="en" sz="2200"/>
              <a:t> </a:t>
            </a:r>
            <a:endParaRPr sz="2200"/>
          </a:p>
          <a:p>
            <a:pPr indent="-304006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1900"/>
              <a:t>The last two participants found it easier on a laptop because we do assignments on laptops, therefore it was easier to do and easier not to type as much</a:t>
            </a:r>
            <a:endParaRPr sz="19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Easier to retain information when </a:t>
            </a:r>
            <a:r>
              <a:rPr lang="en" sz="1600"/>
              <a:t>handwritten</a:t>
            </a:r>
            <a:endParaRPr sz="1600"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6969" l="13047" r="13488" t="14629"/>
          <a:stretch/>
        </p:blipFill>
        <p:spPr>
          <a:xfrm>
            <a:off x="5996850" y="89850"/>
            <a:ext cx="3031201" cy="16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 Depth - Speed (computer)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229000"/>
            <a:ext cx="85206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 of what participants typed for </a:t>
            </a:r>
            <a:r>
              <a:rPr lang="en"/>
              <a:t>their</a:t>
            </a:r>
            <a:r>
              <a:rPr lang="en"/>
              <a:t> notes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 computer system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8226" l="10076" r="12289" t="11509"/>
          <a:stretch/>
        </p:blipFill>
        <p:spPr>
          <a:xfrm>
            <a:off x="109550" y="2396550"/>
            <a:ext cx="4596077" cy="267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4">
            <a:alphaModFix/>
          </a:blip>
          <a:srcRect b="8379" l="16744" r="5555" t="11895"/>
          <a:stretch/>
        </p:blipFill>
        <p:spPr>
          <a:xfrm>
            <a:off x="4705625" y="2496339"/>
            <a:ext cx="4359499" cy="251631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181925" y="1865250"/>
            <a:ext cx="410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1: </a:t>
            </a:r>
            <a:r>
              <a:rPr lang="en" sz="12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 on computer trial: 1 hour; total time: 2 hours</a:t>
            </a:r>
            <a:endParaRPr sz="1200" u="sng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4830675" y="1942250"/>
            <a:ext cx="410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3: </a:t>
            </a:r>
            <a:r>
              <a:rPr lang="en" sz="1200" u="sng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 on computer trial: 18 minutes; total time: 45 minutes</a:t>
            </a:r>
            <a:endParaRPr sz="1200" u="sng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